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7" r:id="rId10"/>
    <p:sldId id="265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66CCFF"/>
    <a:srgbClr val="99FF66"/>
    <a:srgbClr val="422C16"/>
    <a:srgbClr val="0C788E"/>
    <a:srgbClr val="006666"/>
    <a:srgbClr val="0099CC"/>
    <a:srgbClr val="660066"/>
    <a:srgbClr val="1C1C1C"/>
    <a:srgbClr val="3333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803" autoAdjust="0"/>
  </p:normalViewPr>
  <p:slideViewPr>
    <p:cSldViewPr>
      <p:cViewPr>
        <p:scale>
          <a:sx n="100" d="100"/>
          <a:sy n="100" d="100"/>
        </p:scale>
        <p:origin x="-4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710235899714844E-3"/>
          <c:y val="0.13371794429734718"/>
          <c:w val="0.81621023589971486"/>
          <c:h val="0.726326962269047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0.97299999999999998</c:v>
                </c:pt>
                <c:pt idx="1">
                  <c:v>2.7000000000000041E-2</c:v>
                </c:pt>
                <c:pt idx="2">
                  <c:v>5.0000000000000044E-3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7798688234636104"/>
          <c:y val="0.1823921229581417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7396116226876633E-2"/>
          <c:y val="0.19640483141377871"/>
          <c:w val="0.54061392087083648"/>
          <c:h val="0.730192889336479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chemeClr val="tx2"/>
                        </a:solidFill>
                      </a:defRPr>
                    </a:pPr>
                    <a:r>
                      <a:rPr lang="ru-RU" dirty="0" smtClean="0"/>
                      <a:t>97%</a:t>
                    </a:r>
                    <a:endParaRPr lang="en-US" dirty="0"/>
                  </a:p>
                </c:rich>
              </c:tx>
              <c:spPr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Программные расходы </c:v>
                </c:pt>
                <c:pt idx="1">
                  <c:v>Непрограммные расходы  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</c:v>
                </c:pt>
                <c:pt idx="1">
                  <c:v>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532777959650536"/>
          <c:y val="0.13668914217813974"/>
          <c:w val="0.31570863549652556"/>
          <c:h val="0.52693051180489103"/>
        </c:manualLayout>
      </c:layout>
      <c:txPr>
        <a:bodyPr/>
        <a:lstStyle/>
        <a:p>
          <a:pPr>
            <a:defRPr sz="1600" baseline="0">
              <a:solidFill>
                <a:schemeClr val="bg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Лист1!$A$2:$A$10</c:f>
              <c:strCache>
                <c:ptCount val="8"/>
                <c:pt idx="0">
                  <c:v>Общегосударственные вопросы  =2143,263=77тыс. руб.</c:v>
                </c:pt>
                <c:pt idx="1">
                  <c:v>Национальная оборона  95,5 тыс. руб.</c:v>
                </c:pt>
                <c:pt idx="2">
                  <c:v>Национальная безопасность и правоохранительная деятельность   100,0 тыс. руб.</c:v>
                </c:pt>
                <c:pt idx="3">
                  <c:v>Национальная экономика  497,837тыс. руб.</c:v>
                </c:pt>
                <c:pt idx="4">
                  <c:v>Жилищно-коммунальное хозяйство   995,198=08тыс. руб.</c:v>
                </c:pt>
                <c:pt idx="5">
                  <c:v>Культура и кинематография  2875,848 тыс. руб.</c:v>
                </c:pt>
                <c:pt idx="6">
                  <c:v>Социальная политика 72,0 тыс. руб.</c:v>
                </c:pt>
                <c:pt idx="7">
                  <c:v>Другие вопросы в области физической культуры и спорта 20тыс.руб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0</c:v>
                </c:pt>
                <c:pt idx="1">
                  <c:v>95.5</c:v>
                </c:pt>
                <c:pt idx="2">
                  <c:v>100</c:v>
                </c:pt>
                <c:pt idx="3">
                  <c:v>497.83699999999993</c:v>
                </c:pt>
                <c:pt idx="4">
                  <c:v>0</c:v>
                </c:pt>
                <c:pt idx="5">
                  <c:v>2875.848</c:v>
                </c:pt>
                <c:pt idx="6">
                  <c:v>72</c:v>
                </c:pt>
                <c:pt idx="7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Лист1!$A$2:$A$10</c:f>
              <c:strCache>
                <c:ptCount val="8"/>
                <c:pt idx="0">
                  <c:v>Общегосударственные вопросы  =2143,263=77тыс. руб.</c:v>
                </c:pt>
                <c:pt idx="1">
                  <c:v>Национальная оборона  95,5 тыс. руб.</c:v>
                </c:pt>
                <c:pt idx="2">
                  <c:v>Национальная безопасность и правоохранительная деятельность   100,0 тыс. руб.</c:v>
                </c:pt>
                <c:pt idx="3">
                  <c:v>Национальная экономика  497,837тыс. руб.</c:v>
                </c:pt>
                <c:pt idx="4">
                  <c:v>Жилищно-коммунальное хозяйство   995,198=08тыс. руб.</c:v>
                </c:pt>
                <c:pt idx="5">
                  <c:v>Культура и кинематография  2875,848 тыс. руб.</c:v>
                </c:pt>
                <c:pt idx="6">
                  <c:v>Социальная политика 72,0 тыс. руб.</c:v>
                </c:pt>
                <c:pt idx="7">
                  <c:v>Другие вопросы в области физической культуры и спорта 20тыс.руб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353907710411796"/>
          <c:y val="1.0246634745294624E-2"/>
          <c:w val="0.33363127214748645"/>
          <c:h val="0.8660583013949873"/>
        </c:manualLayout>
      </c:layout>
      <c:spPr>
        <a:solidFill>
          <a:srgbClr val="FF9966">
            <a:lumMod val="20000"/>
            <a:lumOff val="80000"/>
            <a:alpha val="62000"/>
          </a:srgbClr>
        </a:solidFill>
      </c:spPr>
      <c:txPr>
        <a:bodyPr/>
        <a:lstStyle/>
        <a:p>
          <a:pPr>
            <a:defRPr sz="1400" baseline="0">
              <a:solidFill>
                <a:srgbClr val="660066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0.18182</cdr:x>
      <cdr:y>0.85299</cdr:y>
    </cdr:from>
    <cdr:to>
      <cdr:x>0.42424</cdr:x>
      <cdr:y>0.951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864096" y="3760192"/>
          <a:ext cx="1152128" cy="432048"/>
        </a:xfrm>
        <a:prstGeom xmlns:a="http://schemas.openxmlformats.org/drawingml/2006/main" prst="flowChartProcess">
          <a:avLst/>
        </a:prstGeom>
        <a:solidFill xmlns:a="http://schemas.openxmlformats.org/drawingml/2006/main">
          <a:schemeClr val="accent5">
            <a:lumMod val="75000"/>
          </a:schemeClr>
        </a:solidFill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Безвозмездные поступления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0.48485</cdr:x>
      <cdr:y>0.85299</cdr:y>
    </cdr:from>
    <cdr:to>
      <cdr:x>0.69697</cdr:x>
      <cdr:y>0.951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304256" y="3760192"/>
          <a:ext cx="1008112" cy="4320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Налоговые доходы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0.75278</cdr:x>
      <cdr:y>0.84643</cdr:y>
    </cdr:from>
    <cdr:to>
      <cdr:x>0.9649</cdr:x>
      <cdr:y>0.94444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577600" y="3731306"/>
          <a:ext cx="1008106" cy="4320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0.21212</cdr:x>
      <cdr:y>0.1996</cdr:y>
    </cdr:from>
    <cdr:to>
      <cdr:x>0.36364</cdr:x>
      <cdr:y>0.46095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08112" y="879872"/>
          <a:ext cx="720080" cy="1152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         3%</a:t>
          </a:r>
          <a:endParaRPr lang="ru-RU" sz="1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0.49724</cdr:x>
      <cdr:y>0.21442</cdr:y>
    </cdr:from>
    <cdr:to>
      <cdr:x>0.52754</cdr:x>
      <cdr:y>0.31242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>
          <a:off x="2363154" y="945224"/>
          <a:ext cx="144001" cy="43201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0.63636</cdr:x>
      <cdr:y>0.39561</cdr:y>
    </cdr:from>
    <cdr:to>
      <cdr:x>0.77273</cdr:x>
      <cdr:y>0.46095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H="1">
          <a:off x="3024336" y="1743968"/>
          <a:ext cx="648072" cy="288032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0.48485</cdr:x>
      <cdr:y>0.23227</cdr:y>
    </cdr:from>
    <cdr:to>
      <cdr:x>0.65152</cdr:x>
      <cdr:y>0.31394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304263" y="1023907"/>
          <a:ext cx="792104" cy="360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37B91-C332-435C-B957-77B47381B6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368CA-DE1D-4C2B-99AE-758D30D0B1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F027E-2F44-49EC-9842-7EF228064E0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D9AEE-E652-4DB7-B985-976E60E8B6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3FD76-1D1B-4FE6-A3E1-59E0CDBEDBE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275A4-EC14-4A4B-A4C3-A2D3CE1DA25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50BDD-741E-45E3-B6A7-4121240283B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E5A3B-6B6E-4B15-AF0D-06208057010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AD8DD-2355-485B-A638-E67C208863F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256EE-909F-4D05-B031-81201E42DED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72161-E98A-4542-ADA2-069BD3F897D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181826-9B5D-4C9B-8540-E50A7FCD714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725144"/>
            <a:ext cx="6984007" cy="1512341"/>
          </a:xfrm>
        </p:spPr>
        <p:txBody>
          <a:bodyPr/>
          <a:lstStyle/>
          <a:p>
            <a:r>
              <a:rPr lang="ru-RU" sz="1600" dirty="0" smtClean="0">
                <a:solidFill>
                  <a:schemeClr val="bg1"/>
                </a:solidFill>
              </a:rPr>
              <a:t>Подготовлен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на основании решения Совета  Рябовского сельского поселения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№</a:t>
            </a:r>
            <a:r>
              <a:rPr lang="en-US" sz="1600" dirty="0" smtClean="0">
                <a:solidFill>
                  <a:schemeClr val="bg1"/>
                </a:solidFill>
              </a:rPr>
              <a:t>27</a:t>
            </a:r>
            <a:r>
              <a:rPr lang="ru-RU" sz="1600" dirty="0" smtClean="0">
                <a:solidFill>
                  <a:schemeClr val="bg1"/>
                </a:solidFill>
              </a:rPr>
              <a:t>  от 2</a:t>
            </a:r>
            <a:r>
              <a:rPr lang="en-US" sz="1600" dirty="0" smtClean="0">
                <a:solidFill>
                  <a:schemeClr val="bg1"/>
                </a:solidFill>
              </a:rPr>
              <a:t>9</a:t>
            </a:r>
            <a:r>
              <a:rPr lang="ru-RU" sz="1600" dirty="0" smtClean="0">
                <a:solidFill>
                  <a:schemeClr val="bg1"/>
                </a:solidFill>
              </a:rPr>
              <a:t>.12.202</a:t>
            </a:r>
            <a:r>
              <a:rPr lang="en-US" sz="1600" dirty="0" smtClean="0">
                <a:solidFill>
                  <a:schemeClr val="bg1"/>
                </a:solidFill>
              </a:rPr>
              <a:t>1</a:t>
            </a:r>
            <a:r>
              <a:rPr lang="ru-RU" sz="1600" dirty="0" smtClean="0">
                <a:solidFill>
                  <a:schemeClr val="bg1"/>
                </a:solidFill>
              </a:rPr>
              <a:t> года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«О бюджете Рябовского сельского поселения на 202</a:t>
            </a:r>
            <a:r>
              <a:rPr lang="en-US" sz="1600" dirty="0" smtClean="0">
                <a:solidFill>
                  <a:schemeClr val="bg1"/>
                </a:solidFill>
              </a:rPr>
              <a:t>2</a:t>
            </a:r>
            <a:r>
              <a:rPr lang="ru-RU" sz="1600" dirty="0" smtClean="0">
                <a:solidFill>
                  <a:schemeClr val="bg1"/>
                </a:solidFill>
              </a:rPr>
              <a:t> и плановый период 202</a:t>
            </a:r>
            <a:r>
              <a:rPr lang="en-US" sz="1600" dirty="0" smtClean="0">
                <a:solidFill>
                  <a:schemeClr val="bg1"/>
                </a:solidFill>
              </a:rPr>
              <a:t>3</a:t>
            </a:r>
            <a:r>
              <a:rPr lang="ru-RU" sz="1600" dirty="0" smtClean="0">
                <a:solidFill>
                  <a:schemeClr val="bg1"/>
                </a:solidFill>
              </a:rPr>
              <a:t> и 202</a:t>
            </a:r>
            <a:r>
              <a:rPr lang="en-US" sz="1600" dirty="0" smtClean="0">
                <a:solidFill>
                  <a:schemeClr val="bg1"/>
                </a:solidFill>
              </a:rPr>
              <a:t>4</a:t>
            </a:r>
            <a:r>
              <a:rPr lang="ru-RU" sz="1600" dirty="0" smtClean="0">
                <a:solidFill>
                  <a:schemeClr val="bg1"/>
                </a:solidFill>
              </a:rPr>
              <a:t>годов»     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7928" y="1628800"/>
            <a:ext cx="52545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14678" y="1571612"/>
            <a:ext cx="2786082" cy="39368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БЮДЖЕТ</a:t>
            </a:r>
            <a:endParaRPr lang="ru-RU" sz="1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186766" cy="3951288"/>
          </a:xfrm>
        </p:spPr>
        <p:txBody>
          <a:bodyPr/>
          <a:lstStyle/>
          <a:p>
            <a:r>
              <a:rPr lang="ru-RU" dirty="0" smtClean="0"/>
              <a:t>Программные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58" y="2214554"/>
            <a:ext cx="4643470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Программные расходы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5008" y="2214554"/>
            <a:ext cx="307183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углом вверх 12"/>
          <p:cNvSpPr/>
          <p:nvPr/>
        </p:nvSpPr>
        <p:spPr>
          <a:xfrm rot="10800000">
            <a:off x="2643174" y="1714488"/>
            <a:ext cx="500066" cy="42862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углом вверх 13"/>
          <p:cNvSpPr/>
          <p:nvPr/>
        </p:nvSpPr>
        <p:spPr>
          <a:xfrm rot="10800000" flipH="1">
            <a:off x="6143636" y="1714488"/>
            <a:ext cx="500066" cy="42862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2643174" y="278605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500826" y="278605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7158" y="3000372"/>
            <a:ext cx="4643470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3000372"/>
            <a:ext cx="3000396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направления деятельности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2643174" y="350043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6500826" y="3571876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5720" y="3786190"/>
            <a:ext cx="4857784" cy="28575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«Эффективная реализация органами местного самоуправления полномочий по решению вопросов местного значения»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«Обеспечение безопасности граждан и правоохранительная деятельность на территории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«Национальная экономика. Развитие автомобильных дорог общего пользования местного значения Рябовского сельского поселения Лухского муниципального района»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«Организация мероприятий, направленных на развитие жилищно-коммунального хозяйства и благоустройства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«Культура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«Пенсионное обеспечение отдельных категорий граждан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сельскохозяйственного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производства малого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среднего предпринимательства»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физкультуры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массового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спорта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работа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детьми и молодежью»</a:t>
            </a:r>
          </a:p>
          <a:p>
            <a:pPr marL="228600" indent="-228600" algn="just">
              <a:buFontTx/>
              <a:buAutoNum type="arabicPeriod"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786446" y="3857628"/>
            <a:ext cx="3071834" cy="27146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Осуществление первичного воинского учёта на территориях, где отсутствуют воинские комиссариаты в рамках реализации полномочий РФ по первичному воинскому учёту, где отсутствуют военные комиссариаты.</a:t>
            </a:r>
          </a:p>
          <a:p>
            <a:pPr marL="228600" indent="-228600" algn="just">
              <a:buFont typeface="+mj-lt"/>
              <a:buAutoNum type="arabicPeriod"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Выполнение других обязательств. Взносы в Совет муниципальных образований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судебных актов.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868346"/>
          </a:xfrm>
        </p:spPr>
        <p:txBody>
          <a:bodyPr/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программному принципу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85750" y="1600200"/>
          <a:ext cx="8501063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Ведомственная структура расходов бюджета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600200"/>
          <a:ext cx="8715436" cy="4614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DNS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7715304" cy="4790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864766"/>
          </a:xfrm>
        </p:spPr>
        <p:txBody>
          <a:bodyPr/>
          <a:lstStyle/>
          <a:p>
            <a: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</a:t>
            </a:r>
            <a:b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«БЮДЖЕТ для ГРАЖДАН?»</a:t>
            </a:r>
            <a:r>
              <a:rPr lang="ru-RU" b="1" cap="none" spc="0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spc="0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«Бюджет для граждан» - это информационный материал, который познакомит граждан с основным финансовым документом   – бюджетом Рябовского сельского поселения на 202</a:t>
            </a:r>
            <a:r>
              <a:rPr lang="en-US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год.</a:t>
            </a:r>
          </a:p>
          <a:p>
            <a:pPr algn="just">
              <a:buNone/>
            </a:pPr>
            <a:endParaRPr lang="ru-RU" sz="2400" dirty="0" smtClean="0">
              <a:ln w="11430">
                <a:solidFill>
                  <a:schemeClr val="tx2">
                    <a:lumMod val="7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«Бюджет для граждан» нацелен на широкий круг пользователей – граждан поселения, интересы которых в той или иной мере затронуты бюджетом поселения.</a:t>
            </a:r>
            <a:endParaRPr lang="ru-RU" sz="2400" b="1" cap="none" spc="0" dirty="0">
              <a:ln w="1143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бюджет?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понятия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00200"/>
            <a:ext cx="8435280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</a:p>
          <a:p>
            <a:pPr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Бюджет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план доходов и расходов для обеспечения                       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государства, органов местного самоуправления, закрепленных 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в Конституции Российской Федерации.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поступающие в бюджет денежные средства.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– выплачиваемые из бюджета денежные средства. 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рофицит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 - превышение доходов бюджета над расходами. Излишки средств направляют в накопления.</a:t>
            </a:r>
          </a:p>
          <a:p>
            <a:endParaRPr lang="ru-RU" sz="1600" dirty="0" smtClean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Дефицит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- превышение расходов бюджета над доходами . Недостающие средства берут в долг или из накоплений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95588" name="Picture 4" descr="C:\Users\Acer\Desktop\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1691680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Стадии бюджета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63688" y="1916832"/>
            <a:ext cx="4824536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Составление проекта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35696" y="3573016"/>
            <a:ext cx="4752528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Исполнение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07704" y="4581128"/>
            <a:ext cx="590465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Составление, внешняя проверка, рассмотрение и утверждение бюджетной отчетности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35696" y="5661248"/>
            <a:ext cx="5472608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Муниципальный финансовый контроль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96613" name="Picture 5" descr="C:\Users\Acer\Desktop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84984"/>
            <a:ext cx="1368152" cy="9321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4" name="Picture 6" descr="C:\Users\Acer\Desktop\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1426089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5" name="Picture 7" descr="C:\Users\Acer\Desktop\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2276872"/>
            <a:ext cx="1524000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Скругленный прямоугольник 8"/>
          <p:cNvSpPr/>
          <p:nvPr/>
        </p:nvSpPr>
        <p:spPr>
          <a:xfrm>
            <a:off x="2339752" y="2708920"/>
            <a:ext cx="4896544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Рассмотрение и утверждение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96617" name="Picture 9" descr="C:\Users\Acer\Desktop\2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4077072"/>
            <a:ext cx="864096" cy="11639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8" name="Picture 10" descr="C:\Users\Acer\Desktop\1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5301208"/>
            <a:ext cx="1451992" cy="9292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Основания для разработки проекта бюджета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Рябовского сельского поселения Лухского муниципального района.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Рябовского сельского поселения Лухского муниципального района.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Муниципальные программы Рябовского сельского поселения Лухского муниципального района.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658" name="Picture 2" descr="C:\Users\Acer\Desktop\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1800200" cy="12241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8659" name="Picture 3" descr="C:\Users\Acer\Desktop\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373216"/>
            <a:ext cx="1596008" cy="10673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Рябовского сельского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619672" y="2636912"/>
          <a:ext cx="6192688" cy="30243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6344"/>
                <a:gridCol w="3096344"/>
              </a:tblGrid>
              <a:tr h="756084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бюджета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799</a:t>
                      </a:r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039=08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бюджета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799</a:t>
                      </a:r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039=08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Дефицит, профицит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32240" y="22768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ыс. руб.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 бюджета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67544" y="3140968"/>
            <a:ext cx="2232248" cy="3168352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Налоги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часть доходов граждан и организаций, которые они обязаны заплатить государству:</a:t>
            </a:r>
          </a:p>
          <a:p>
            <a:pPr algn="just">
              <a:buFontTx/>
              <a:buChar char="-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алог на доходы физических лиц;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-налог на имущество физических лиц; 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земельный налог с физических лиц, с организаций;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772816"/>
            <a:ext cx="2232248" cy="792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2060848"/>
            <a:ext cx="2232248" cy="792088"/>
          </a:xfrm>
          <a:prstGeom prst="rect">
            <a:avLst/>
          </a:prstGeom>
          <a:solidFill>
            <a:srgbClr val="99FF66"/>
          </a:solidFill>
          <a:ln w="28575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Неналоговые доходы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00192" y="2564904"/>
            <a:ext cx="2232248" cy="792088"/>
          </a:xfrm>
          <a:prstGeom prst="rect">
            <a:avLst/>
          </a:prstGeom>
          <a:solidFill>
            <a:srgbClr val="66CCFF"/>
          </a:solidFill>
          <a:ln w="285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419872" y="3501008"/>
            <a:ext cx="2232248" cy="2816696"/>
          </a:xfrm>
          <a:prstGeom prst="flowChartProcess">
            <a:avLst/>
          </a:prstGeom>
          <a:solidFill>
            <a:srgbClr val="99FF66"/>
          </a:solidFill>
          <a:ln w="28575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Платежи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оказание муниципальных услуг; 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пользование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ной собственностью;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также платежи в виде штрафов и иных санкций за нарушение законодательства, подлежащие зачислению в бюджет муниципального района.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Доходы от использования имущества, находящегося в государственной и муниципальной собственности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6300192" y="3933056"/>
            <a:ext cx="2232248" cy="2393032"/>
          </a:xfrm>
          <a:prstGeom prst="flowChartProcess">
            <a:avLst/>
          </a:prstGeom>
          <a:solidFill>
            <a:srgbClr val="66CCFF"/>
          </a:solidFill>
          <a:ln w="285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Денежные средства от других бюджетов бюджетной системы РФ: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дотации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субсидии;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субвенции;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межбюджетные     транс-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ерты.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402832" cy="360040"/>
          </a:xfrm>
        </p:spPr>
        <p:txBody>
          <a:bodyPr/>
          <a:lstStyle/>
          <a:p>
            <a:pPr algn="r"/>
            <a:r>
              <a:rPr lang="ru-RU" sz="28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</a:t>
            </a:r>
            <a:endParaRPr lang="ru-RU" sz="28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бюджета поселения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ыс.руб.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700807"/>
          <a:ext cx="3384376" cy="328356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92188"/>
                <a:gridCol w="1692188"/>
              </a:tblGrid>
              <a:tr h="820892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2021год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185,000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6614,039=03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Итого: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6799,039=03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3851920" y="1340768"/>
          <a:ext cx="4752528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ая со стрелкой 6"/>
          <p:cNvSpPr/>
          <p:nvPr/>
        </p:nvSpPr>
        <p:spPr>
          <a:xfrm>
            <a:off x="5740727" y="2888914"/>
            <a:ext cx="45719" cy="45719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поселения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 бюджета Рябовского сельского поселения на 2022 год сформирован в программной структуре расходов на основе 8-ми муниципальных программ.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Муниципальная программа – это комплекс мероприятий, увязанных по ресурсам, срокам и исполнителям, направленных на достижение целей социально-экономического развития сельского поселения в определенной сфере.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Муниципальная программа имеет цель, мероприятия и показатели эффективности, направленные на достижение заданного результата.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 этом значение каждого показателя является индикатором по конкретному направлению деятельности и сигнализирует о результате, необходимости принятия новых решений.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5702</TotalTime>
  <Words>617</Words>
  <Application>Microsoft Office PowerPoint</Application>
  <PresentationFormat>Экран (4:3)</PresentationFormat>
  <Paragraphs>119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Diseño predeterminado</vt:lpstr>
      <vt:lpstr>Слайд 1</vt:lpstr>
      <vt:lpstr>Что такое  «БЮДЖЕТ для ГРАЖДАН?» </vt:lpstr>
      <vt:lpstr>Что такое бюджет? Основные понятия</vt:lpstr>
      <vt:lpstr>Стадии бюджета</vt:lpstr>
      <vt:lpstr>Основания для разработки проекта бюджета</vt:lpstr>
      <vt:lpstr>Основные характеристики бюджета Рябовского сельского поселения</vt:lpstr>
      <vt:lpstr>Структура доходов бюджета поселения</vt:lpstr>
      <vt:lpstr>Структура доходов</vt:lpstr>
      <vt:lpstr>Структура расходов бюджета поселения</vt:lpstr>
      <vt:lpstr>Структура расходов бюджета  поселения</vt:lpstr>
      <vt:lpstr>Структура расходов бюджета  по программному принципу</vt:lpstr>
      <vt:lpstr>Ведомственная структура расходов бюджета поселения</vt:lpstr>
      <vt:lpstr>Спасибо за внимание!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</dc:title>
  <dc:creator>Светлана Челышева</dc:creator>
  <cp:lastModifiedBy>Нина</cp:lastModifiedBy>
  <cp:revision>806</cp:revision>
  <dcterms:created xsi:type="dcterms:W3CDTF">2010-05-23T14:28:12Z</dcterms:created>
  <dcterms:modified xsi:type="dcterms:W3CDTF">2022-01-27T07:10:01Z</dcterms:modified>
</cp:coreProperties>
</file>