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5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66CCFF"/>
    <a:srgbClr val="99FF66"/>
    <a:srgbClr val="422C16"/>
    <a:srgbClr val="0C788E"/>
    <a:srgbClr val="006666"/>
    <a:srgbClr val="0099CC"/>
    <a:srgbClr val="660066"/>
    <a:srgbClr val="1C1C1C"/>
    <a:srgbClr val="3333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0" autoAdjust="0"/>
    <p:restoredTop sz="94727" autoAdjust="0"/>
  </p:normalViewPr>
  <p:slideViewPr>
    <p:cSldViewPr>
      <p:cViewPr>
        <p:scale>
          <a:sx n="100" d="100"/>
          <a:sy n="100" d="100"/>
        </p:scale>
        <p:origin x="-468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102358997148422E-3"/>
          <c:y val="0.13371794429734704"/>
          <c:w val="0.81621023589971486"/>
          <c:h val="0.726326962269047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0.97299999999999998</c:v>
                </c:pt>
                <c:pt idx="1">
                  <c:v>2.7000000000000017E-2</c:v>
                </c:pt>
                <c:pt idx="2">
                  <c:v>5.0000000000000018E-3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7798688234636076"/>
          <c:y val="0.1823921229581417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7396116226876584E-2"/>
          <c:y val="0.19640483141377871"/>
          <c:w val="0.54061392087083682"/>
          <c:h val="0.730192889336479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/>
                      <a:t>97%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Программные расходы </c:v>
                </c:pt>
                <c:pt idx="1">
                  <c:v>Непрограммные расходы  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</c:v>
                </c:pt>
                <c:pt idx="1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532777959650503"/>
          <c:y val="0.13668914217813974"/>
          <c:w val="0.31570863549652556"/>
          <c:h val="0.52693051180489103"/>
        </c:manualLayout>
      </c:layout>
      <c:txPr>
        <a:bodyPr/>
        <a:lstStyle/>
        <a:p>
          <a:pPr>
            <a:defRPr sz="1600" baseline="0">
              <a:solidFill>
                <a:schemeClr val="bg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Лист1!$A$2:$A$9</c:f>
              <c:strCache>
                <c:ptCount val="8"/>
                <c:pt idx="0">
                  <c:v>Общегосударственные вопросы  =1930,5тыс. руб.</c:v>
                </c:pt>
                <c:pt idx="1">
                  <c:v>Национальная оборона  93 тыс. руб.</c:v>
                </c:pt>
                <c:pt idx="2">
                  <c:v>Национальная безопасность и правоохранительная деятельность   100,0 тыс. руб.</c:v>
                </c:pt>
                <c:pt idx="3">
                  <c:v>Национальная экономика  497,837тыс. руб.</c:v>
                </c:pt>
                <c:pt idx="4">
                  <c:v>Жилищно-коммунальное хозяйство   985,155тыс. руб.</c:v>
                </c:pt>
                <c:pt idx="5">
                  <c:v>Культура и кинематография  27310,25 тыс. руб.</c:v>
                </c:pt>
                <c:pt idx="6">
                  <c:v>Социальная политика 72,0 тыс. руб.</c:v>
                </c:pt>
                <c:pt idx="7">
                  <c:v>Образование 20 тыс.руб.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1930.502</c:v>
                </c:pt>
                <c:pt idx="1">
                  <c:v>93</c:v>
                </c:pt>
                <c:pt idx="2">
                  <c:v>100</c:v>
                </c:pt>
                <c:pt idx="3">
                  <c:v>497.83699999999999</c:v>
                </c:pt>
                <c:pt idx="4">
                  <c:v>985.15499999999997</c:v>
                </c:pt>
                <c:pt idx="5">
                  <c:v>2731.252</c:v>
                </c:pt>
                <c:pt idx="6">
                  <c:v>72</c:v>
                </c:pt>
                <c:pt idx="7">
                  <c:v>20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353907710411752"/>
          <c:y val="1.0246634745294624E-2"/>
          <c:w val="0.34448764238530366"/>
          <c:h val="0.98975334089120859"/>
        </c:manualLayout>
      </c:layout>
      <c:spPr>
        <a:solidFill>
          <a:srgbClr val="FF9966">
            <a:lumMod val="20000"/>
            <a:lumOff val="80000"/>
            <a:alpha val="62000"/>
          </a:srgbClr>
        </a:solidFill>
      </c:spPr>
      <c:txPr>
        <a:bodyPr/>
        <a:lstStyle/>
        <a:p>
          <a:pPr>
            <a:defRPr sz="1400" baseline="0">
              <a:solidFill>
                <a:srgbClr val="660066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0.18182</cdr:x>
      <cdr:y>0.85299</cdr:y>
    </cdr:from>
    <cdr:to>
      <cdr:x>0.42424</cdr:x>
      <cdr:y>0.951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864096" y="3760192"/>
          <a:ext cx="1152128" cy="432048"/>
        </a:xfrm>
        <a:prstGeom xmlns:a="http://schemas.openxmlformats.org/drawingml/2006/main" prst="flowChartProcess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0.48485</cdr:x>
      <cdr:y>0.85299</cdr:y>
    </cdr:from>
    <cdr:to>
      <cdr:x>0.69697</cdr:x>
      <cdr:y>0.951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304256" y="3760192"/>
          <a:ext cx="1008112" cy="4320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Налоговые доходы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0.75278</cdr:x>
      <cdr:y>0.84643</cdr:y>
    </cdr:from>
    <cdr:to>
      <cdr:x>0.9649</cdr:x>
      <cdr:y>0.94444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577600" y="3731306"/>
          <a:ext cx="1008106" cy="4320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0.21212</cdr:x>
      <cdr:y>0.1996</cdr:y>
    </cdr:from>
    <cdr:to>
      <cdr:x>0.36364</cdr:x>
      <cdr:y>0.46095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08112" y="879872"/>
          <a:ext cx="720080" cy="1152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      3%</a:t>
          </a:r>
          <a:endParaRPr lang="ru-RU" sz="1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0.49724</cdr:x>
      <cdr:y>0.21442</cdr:y>
    </cdr:from>
    <cdr:to>
      <cdr:x>0.52754</cdr:x>
      <cdr:y>0.31242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>
          <a:off x="2363154" y="945224"/>
          <a:ext cx="144001" cy="43201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0.63636</cdr:x>
      <cdr:y>0.39561</cdr:y>
    </cdr:from>
    <cdr:to>
      <cdr:x>0.77273</cdr:x>
      <cdr:y>0.46095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H="1">
          <a:off x="3024336" y="1743968"/>
          <a:ext cx="648072" cy="288032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0.48485</cdr:x>
      <cdr:y>0.23227</cdr:y>
    </cdr:from>
    <cdr:to>
      <cdr:x>0.65152</cdr:x>
      <cdr:y>0.31394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04263" y="1023907"/>
          <a:ext cx="792104" cy="360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37B91-C332-435C-B957-77B47381B6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368CA-DE1D-4C2B-99AE-758D30D0B1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F027E-2F44-49EC-9842-7EF228064E0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D9AEE-E652-4DB7-B985-976E60E8B6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3FD76-1D1B-4FE6-A3E1-59E0CDBEDBE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275A4-EC14-4A4B-A4C3-A2D3CE1DA25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50BDD-741E-45E3-B6A7-4121240283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E5A3B-6B6E-4B15-AF0D-06208057010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AD8DD-2355-485B-A638-E67C208863F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256EE-909F-4D05-B031-81201E42DED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72161-E98A-4542-ADA2-069BD3F897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181826-9B5D-4C9B-8540-E50A7FCD714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725144"/>
            <a:ext cx="6984007" cy="1512341"/>
          </a:xfrm>
        </p:spPr>
        <p:txBody>
          <a:bodyPr/>
          <a:lstStyle/>
          <a:p>
            <a:r>
              <a:rPr lang="ru-RU" sz="1600" dirty="0" smtClean="0">
                <a:solidFill>
                  <a:schemeClr val="bg1"/>
                </a:solidFill>
              </a:rPr>
              <a:t>Подготовлен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на основании решения Совета  Рябовского сельского поселения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№</a:t>
            </a:r>
            <a:r>
              <a:rPr lang="ru-RU" sz="1600" dirty="0" smtClean="0">
                <a:solidFill>
                  <a:schemeClr val="bg1"/>
                </a:solidFill>
              </a:rPr>
              <a:t>19</a:t>
            </a:r>
            <a:r>
              <a:rPr lang="ru-RU" sz="1600" dirty="0" smtClean="0">
                <a:solidFill>
                  <a:schemeClr val="bg1"/>
                </a:solidFill>
              </a:rPr>
              <a:t>  </a:t>
            </a:r>
            <a:r>
              <a:rPr lang="ru-RU" sz="1600" dirty="0" smtClean="0">
                <a:solidFill>
                  <a:schemeClr val="bg1"/>
                </a:solidFill>
              </a:rPr>
              <a:t>от </a:t>
            </a:r>
            <a:r>
              <a:rPr lang="ru-RU" sz="1600" dirty="0" smtClean="0">
                <a:solidFill>
                  <a:schemeClr val="bg1"/>
                </a:solidFill>
              </a:rPr>
              <a:t>22.12.2020 </a:t>
            </a:r>
            <a:r>
              <a:rPr lang="ru-RU" sz="1600" dirty="0" smtClean="0">
                <a:solidFill>
                  <a:schemeClr val="bg1"/>
                </a:solidFill>
              </a:rPr>
              <a:t>года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«О бюджете Рябовского сельского поселения на </a:t>
            </a:r>
            <a:r>
              <a:rPr lang="ru-RU" sz="1600" dirty="0" smtClean="0">
                <a:solidFill>
                  <a:schemeClr val="bg1"/>
                </a:solidFill>
              </a:rPr>
              <a:t>2021 и плановый период 2022 и 2023годов»     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7928" y="1628800"/>
            <a:ext cx="52545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14678" y="1571612"/>
            <a:ext cx="2786082" cy="39368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sz="1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186766" cy="3951288"/>
          </a:xfrm>
        </p:spPr>
        <p:txBody>
          <a:bodyPr/>
          <a:lstStyle/>
          <a:p>
            <a:r>
              <a:rPr lang="ru-RU" dirty="0" smtClean="0"/>
              <a:t>Программные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2214554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Программные расходы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5008" y="2214554"/>
            <a:ext cx="307183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углом вверх 12"/>
          <p:cNvSpPr/>
          <p:nvPr/>
        </p:nvSpPr>
        <p:spPr>
          <a:xfrm rot="10800000">
            <a:off x="2643174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углом вверх 13"/>
          <p:cNvSpPr/>
          <p:nvPr/>
        </p:nvSpPr>
        <p:spPr>
          <a:xfrm rot="10800000" flipH="1">
            <a:off x="6143636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643174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500826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7158" y="3000372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3000372"/>
            <a:ext cx="3000396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направления деятельности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2643174" y="350043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6500826" y="3571876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5720" y="3786190"/>
            <a:ext cx="4857784" cy="2857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«Эффективная реализация органами местного самоуправления полномочий по решению вопросов местного значения»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«Обеспечение безопасности граждан и правоохранительная деятельность на территории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«Национальная экономика. Развитие автомобильных дорог общего пользования местного значения Рябовского сельского поселения Лухского муниципального района»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«Организация мероприятий, направленных на развитие жилищно-коммунального хозяйства и благоустройства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«Культура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«Пенсионное обеспечение отдельных категорий граждан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сельскохозяйственного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производства,малого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среднего предпринимательства»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физкультуры,массового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спорта,работа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детьми и молодежью»</a:t>
            </a:r>
          </a:p>
          <a:p>
            <a:pPr marL="228600" indent="-228600" algn="just">
              <a:buFontTx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786446" y="3857628"/>
            <a:ext cx="3071834" cy="27146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Осуществление первичного воинского учёта на территориях, где отсутствуют воинские комиссариаты в рамках реализации полномочий РФ по первичному воинскому учёту, где отсутствуют военные комиссариаты.</a:t>
            </a:r>
          </a:p>
          <a:p>
            <a:pPr marL="228600" indent="-228600" algn="just">
              <a:buFont typeface="+mj-lt"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других обязательств. Взносы в Совет муниципальных образований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судебных актов.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868346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программному принципу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50" y="1600200"/>
          <a:ext cx="850106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Ведомственная структура расходов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8715436" cy="4614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DNS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715304" cy="4790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864766"/>
          </a:xfrm>
        </p:spPr>
        <p:txBody>
          <a:bodyPr/>
          <a:lstStyle/>
          <a:p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</a:t>
            </a:r>
            <a:b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«БЮДЖЕТ для ГРАЖДАН?»</a:t>
            </a:r>
            <a: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- это информационный материал, который познакомит граждан с основным финансовым документом   – бюджетом Рябовского сельского поселения на 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год.</a:t>
            </a:r>
          </a:p>
          <a:p>
            <a:pPr algn="just">
              <a:buNone/>
            </a:pPr>
            <a:endParaRPr lang="ru-RU" sz="2400" dirty="0" smtClean="0">
              <a:ln w="11430">
                <a:solidFill>
                  <a:schemeClr val="tx2">
                    <a:lumMod val="7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нацелен на широкий круг пользователей – граждан поселения, интересы которых в той или иной мере затронуты бюджетом поселения.</a:t>
            </a:r>
            <a:endParaRPr lang="ru-RU" sz="2400" b="1" cap="none" spc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бюджет?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понятия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43528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Бюджет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план доходов и расходов для обеспечения                      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государства, органов местного самоуправления, закрепленных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в Конституции Российской Федерации.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поступающие в бюджет денежные средства.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– выплачиваемые из бюджета денежные средства. 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 - превышение доходов бюджета над расходами. Излишки средств направляют в накопления.</a:t>
            </a:r>
          </a:p>
          <a:p>
            <a:endParaRPr lang="ru-RU" sz="1600" dirty="0" smtClean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- превышение расходов бюджета над доходами . Недостающие средства берут в долг или из накоплений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95588" name="Picture 4" descr="C:\Users\Acer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169168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Стадии бюджета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688" y="1916832"/>
            <a:ext cx="482453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 проекта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5696" y="3573016"/>
            <a:ext cx="4752528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Исполнение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07704" y="4581128"/>
            <a:ext cx="590465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Составление, внешняя проверка, рассмотрение и утверждение бюджетной отчетности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35696" y="5661248"/>
            <a:ext cx="5472608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Муниципальный финансовый контроль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3" name="Picture 5" descr="C:\Users\Acer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84984"/>
            <a:ext cx="1368152" cy="9321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4" name="Picture 6" descr="C:\Users\Acer\Desktop\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1426089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5" name="Picture 7" descr="C:\Users\Acer\Desktop\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276872"/>
            <a:ext cx="1524000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Скругленный прямоугольник 8"/>
          <p:cNvSpPr/>
          <p:nvPr/>
        </p:nvSpPr>
        <p:spPr>
          <a:xfrm>
            <a:off x="2339752" y="2708920"/>
            <a:ext cx="4896544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Рассмотрение и утверждение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7" name="Picture 9" descr="C:\Users\Acer\Desktop\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4077072"/>
            <a:ext cx="864096" cy="11639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8" name="Picture 10" descr="C:\Users\Acer\Desktop\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5301208"/>
            <a:ext cx="1451992" cy="9292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Основания для разработки проекта бюджета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Муниципальные программы Рябовского сельского поселения Лухского муниципального района.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2" descr="C:\Users\Acer\Desktop\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1800200" cy="12241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8659" name="Picture 3" descr="C:\Users\Acer\Desktop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373216"/>
            <a:ext cx="1596008" cy="1067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Рябовского сельского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19672" y="2636912"/>
          <a:ext cx="6192688" cy="3024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3096344"/>
              </a:tblGrid>
              <a:tr h="756084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6449,746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6449,746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Дефицит, профицит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32240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 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67544" y="3140968"/>
            <a:ext cx="2232248" cy="3168352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часть доходов граждан и организаций, которые они обязаны заплатить государству:</a:t>
            </a:r>
          </a:p>
          <a:p>
            <a:pPr algn="just">
              <a:buFontTx/>
              <a:buChar char="-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алог на доходы физических лиц;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-налог на имущество физических лиц;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земельный налог с физических лиц, с организаций;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772816"/>
            <a:ext cx="2232248" cy="792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060848"/>
            <a:ext cx="2232248" cy="792088"/>
          </a:xfrm>
          <a:prstGeom prst="rect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2564904"/>
            <a:ext cx="2232248" cy="792088"/>
          </a:xfrm>
          <a:prstGeom prst="rect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419872" y="3501008"/>
            <a:ext cx="2232248" cy="2816696"/>
          </a:xfrm>
          <a:prstGeom prst="flowChartProcess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Платежи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оказание муниципальных услуг;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пользование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ной собственностью;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также платежи в виде штрафов и иных санкций за нарушение законодательства, подлежащие зачислению в бюджет муниципального района.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Доходы от использования имущества, находящегося в государственной и муниципальной собственности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6300192" y="3933056"/>
            <a:ext cx="2232248" cy="2393032"/>
          </a:xfrm>
          <a:prstGeom prst="flowChartProcess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Денежные средства от других бюджетов бюджетной системы РФ: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дотации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    транс-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ерты.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402832" cy="360040"/>
          </a:xfrm>
        </p:spPr>
        <p:txBody>
          <a:bodyPr/>
          <a:lstStyle/>
          <a:p>
            <a:pPr algn="r"/>
            <a:r>
              <a:rPr lang="ru-RU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</a:t>
            </a:r>
            <a:endParaRPr lang="ru-RU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бюджета поселения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700807"/>
          <a:ext cx="3384376" cy="328356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92188"/>
                <a:gridCol w="1692188"/>
              </a:tblGrid>
              <a:tr h="820892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2021год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182,900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6266,846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Итого: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6449,746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851920" y="1340768"/>
          <a:ext cx="4752528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ая со стрелкой 6"/>
          <p:cNvSpPr/>
          <p:nvPr/>
        </p:nvSpPr>
        <p:spPr>
          <a:xfrm>
            <a:off x="5740727" y="2888914"/>
            <a:ext cx="45719" cy="45719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поселения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бюджета Рябовского сельского поселения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год сформирован в программной структуре расходов на основе 8-ми муниципальных программ.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– это комплекс мероприятий, увязанных по ресурсам, срокам и исполнителям, направленных на достижение целей социально-экономического развития сельского поселения в определенной сфере.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имеет цель, мероприятия и показатели эффективности, направленные на достижение заданного результата.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 этом значение каждого показателя является индикатором по конкретному направлению деятельности и сигнализирует о результате, необходимости принятия новых решений.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5680</TotalTime>
  <Words>597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Diseño predeterminado</vt:lpstr>
      <vt:lpstr>Слайд 1</vt:lpstr>
      <vt:lpstr>Что такое  «БЮДЖЕТ для ГРАЖДАН?» </vt:lpstr>
      <vt:lpstr>Что такое бюджет? Основные понятия</vt:lpstr>
      <vt:lpstr>Стадии бюджета</vt:lpstr>
      <vt:lpstr>Основания для разработки проекта бюджета</vt:lpstr>
      <vt:lpstr>Основные характеристики бюджета Рябовского сельского поселения</vt:lpstr>
      <vt:lpstr>Структура доходов бюджета поселения</vt:lpstr>
      <vt:lpstr>Структура доходов</vt:lpstr>
      <vt:lpstr>Структура расходов бюджета поселения</vt:lpstr>
      <vt:lpstr>Структура расходов бюджета  поселения</vt:lpstr>
      <vt:lpstr>Структура расходов бюджета  по программному принципу</vt:lpstr>
      <vt:lpstr>Ведомственная структура расходов бюджета поселения</vt:lpstr>
      <vt:lpstr>Спасибо за внимание!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</dc:title>
  <dc:creator>Светлана Челышева</dc:creator>
  <cp:lastModifiedBy>Админ</cp:lastModifiedBy>
  <cp:revision>803</cp:revision>
  <dcterms:created xsi:type="dcterms:W3CDTF">2010-05-23T14:28:12Z</dcterms:created>
  <dcterms:modified xsi:type="dcterms:W3CDTF">2021-02-03T07:16:45Z</dcterms:modified>
</cp:coreProperties>
</file>