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7" r:id="rId10"/>
    <p:sldId id="265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66CCFF"/>
    <a:srgbClr val="99FF66"/>
    <a:srgbClr val="422C16"/>
    <a:srgbClr val="0C788E"/>
    <a:srgbClr val="006666"/>
    <a:srgbClr val="0099CC"/>
    <a:srgbClr val="660066"/>
    <a:srgbClr val="1C1C1C"/>
    <a:srgbClr val="3333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5" autoAdjust="0"/>
    <p:restoredTop sz="94803" autoAdjust="0"/>
  </p:normalViewPr>
  <p:slideViewPr>
    <p:cSldViewPr>
      <p:cViewPr>
        <p:scale>
          <a:sx n="100" d="100"/>
          <a:sy n="100" d="100"/>
        </p:scale>
        <p:origin x="-468" y="15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4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3.7102358997148461E-3"/>
          <c:y val="0.13371794429734737"/>
          <c:w val="0.81621023589971486"/>
          <c:h val="0.7263269622690476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Кв. </a:t>
                    </a:r>
                    <a:r>
                      <a:rPr lang="ru-RU"/>
                      <a:t>1
</a:t>
                    </a:r>
                    <a:r>
                      <a:rPr lang="ru-RU" smtClean="0"/>
                      <a:t>98%</a:t>
                    </a:r>
                    <a:endParaRPr lang="ru-RU"/>
                  </a:p>
                </c:rich>
              </c:tx>
              <c:showCatName val="1"/>
              <c:showPercent val="1"/>
            </c:dLbl>
            <c:showCatName val="1"/>
            <c:showPercent val="1"/>
          </c:dLbls>
          <c:cat>
            <c:strRef>
              <c:f>Лист1!$A$2:$A$4</c:f>
              <c:strCache>
                <c:ptCount val="3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0.97299999999999998</c:v>
                </c:pt>
                <c:pt idx="1">
                  <c:v>2.7000000000000073E-2</c:v>
                </c:pt>
                <c:pt idx="2">
                  <c:v>5.0000000000000088E-3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>
                <a:solidFill>
                  <a:schemeClr val="bg1"/>
                </a:solidFill>
              </a:rPr>
              <a:t>2</a:t>
            </a:r>
            <a:r>
              <a:rPr lang="en-US" dirty="0" smtClean="0">
                <a:solidFill>
                  <a:schemeClr val="bg1"/>
                </a:solidFill>
              </a:rPr>
              <a:t>%</a:t>
            </a:r>
            <a:endParaRPr lang="en-US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0.27798688234636154"/>
          <c:y val="0.1823921229581417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5.7396116226876737E-2"/>
          <c:y val="0.19640483141377871"/>
          <c:w val="0.54061392087083648"/>
          <c:h val="0.7301928893364796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>
                        <a:solidFill>
                          <a:schemeClr val="tx2"/>
                        </a:solidFill>
                      </a:defRPr>
                    </a:pPr>
                    <a:r>
                      <a:rPr lang="ru-RU" dirty="0" smtClean="0"/>
                      <a:t>98%</a:t>
                    </a:r>
                    <a:endParaRPr lang="en-US" dirty="0"/>
                  </a:p>
                </c:rich>
              </c:tx>
              <c:spPr/>
              <c:showVal val="1"/>
            </c:dLbl>
            <c:dLbl>
              <c:idx val="1"/>
              <c:layout/>
              <c:showVal val="1"/>
            </c:dLbl>
            <c:delete val="1"/>
          </c:dLbls>
          <c:cat>
            <c:strRef>
              <c:f>Лист1!$A$2:$A$3</c:f>
              <c:strCache>
                <c:ptCount val="2"/>
                <c:pt idx="0">
                  <c:v>Программные расходы </c:v>
                </c:pt>
                <c:pt idx="1">
                  <c:v>Непрограммные расходы   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99</c:v>
                </c:pt>
                <c:pt idx="1">
                  <c:v>1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7532777959650614"/>
          <c:y val="0.13668914217813974"/>
          <c:w val="0.31570863549652556"/>
          <c:h val="0.52693051180489103"/>
        </c:manualLayout>
      </c:layout>
      <c:txPr>
        <a:bodyPr/>
        <a:lstStyle/>
        <a:p>
          <a:pPr>
            <a:defRPr sz="1600" baseline="0">
              <a:solidFill>
                <a:schemeClr val="bg1"/>
              </a:solidFill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4.3715541023994688E-3"/>
          <c:y val="0.11788061273952673"/>
          <c:w val="0.62174973231402375"/>
          <c:h val="0.8463438168828191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cat>
            <c:strRef>
              <c:f>Лист1!$A$2:$A$10</c:f>
              <c:strCache>
                <c:ptCount val="8"/>
                <c:pt idx="0">
                  <c:v>Общегосударственные вопросы  =2458,460тыс. руб.</c:v>
                </c:pt>
                <c:pt idx="1">
                  <c:v>Национальная оборона  138,300 тыс. руб.</c:v>
                </c:pt>
                <c:pt idx="2">
                  <c:v>Национальная безопасность и правоохранительная деятельность   70,00тыс. руб.</c:v>
                </c:pt>
                <c:pt idx="3">
                  <c:v>Национальная экономика 661,003тыс. руб.</c:v>
                </c:pt>
                <c:pt idx="4">
                  <c:v>Жилищно-коммунальное хозяйство   1200,631=89тыс. руб.</c:v>
                </c:pt>
                <c:pt idx="5">
                  <c:v>Культура и кинематография  3118,540 тыс. руб.</c:v>
                </c:pt>
                <c:pt idx="6">
                  <c:v>Социальная политика 72,0 тыс. руб.</c:v>
                </c:pt>
                <c:pt idx="7">
                  <c:v>Другие вопросы в области физической культуры и спорта15тыс.руб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2458.46</c:v>
                </c:pt>
                <c:pt idx="1">
                  <c:v>138.30000000000001</c:v>
                </c:pt>
                <c:pt idx="2">
                  <c:v>70</c:v>
                </c:pt>
                <c:pt idx="3">
                  <c:v>661.00300000000004</c:v>
                </c:pt>
                <c:pt idx="4">
                  <c:v>0</c:v>
                </c:pt>
                <c:pt idx="5">
                  <c:v>2875.848</c:v>
                </c:pt>
                <c:pt idx="6">
                  <c:v>72</c:v>
                </c:pt>
                <c:pt idx="7">
                  <c:v>15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Лист1!$A$2:$A$10</c:f>
              <c:strCache>
                <c:ptCount val="8"/>
                <c:pt idx="0">
                  <c:v>Общегосударственные вопросы  =2458,460тыс. руб.</c:v>
                </c:pt>
                <c:pt idx="1">
                  <c:v>Национальная оборона  138,300 тыс. руб.</c:v>
                </c:pt>
                <c:pt idx="2">
                  <c:v>Национальная безопасность и правоохранительная деятельность   70,00тыс. руб.</c:v>
                </c:pt>
                <c:pt idx="3">
                  <c:v>Национальная экономика 661,003тыс. руб.</c:v>
                </c:pt>
                <c:pt idx="4">
                  <c:v>Жилищно-коммунальное хозяйство   1200,631=89тыс. руб.</c:v>
                </c:pt>
                <c:pt idx="5">
                  <c:v>Культура и кинематография  3118,540 тыс. руб.</c:v>
                </c:pt>
                <c:pt idx="6">
                  <c:v>Социальная политика 72,0 тыс. руб.</c:v>
                </c:pt>
                <c:pt idx="7">
                  <c:v>Другие вопросы в области физической культуры и спорта15тыс.руб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637393700097165"/>
          <c:y val="1.0246634745294624E-2"/>
          <c:w val="0.32343097924188796"/>
          <c:h val="0.88532207005987829"/>
        </c:manualLayout>
      </c:layout>
      <c:spPr>
        <a:solidFill>
          <a:srgbClr val="FF9966">
            <a:lumMod val="20000"/>
            <a:lumOff val="80000"/>
            <a:alpha val="62000"/>
          </a:srgbClr>
        </a:solidFill>
      </c:spPr>
      <c:txPr>
        <a:bodyPr/>
        <a:lstStyle/>
        <a:p>
          <a:pPr>
            <a:defRPr sz="1400" baseline="0">
              <a:solidFill>
                <a:srgbClr val="660066"/>
              </a:solidFill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0.18182</cdr:x>
      <cdr:y>0.85299</cdr:y>
    </cdr:from>
    <cdr:to>
      <cdr:x>0.42424</cdr:x>
      <cdr:y>0.951</cdr:y>
    </cdr:to>
    <cdr:sp macro="" textlink="">
      <cdr:nvSpPr>
        <cdr:cNvPr id="2" name="Блок-схема: процесс 1"/>
        <cdr:cNvSpPr/>
      </cdr:nvSpPr>
      <cdr:spPr>
        <a:xfrm xmlns:a="http://schemas.openxmlformats.org/drawingml/2006/main">
          <a:off x="864096" y="3760192"/>
          <a:ext cx="1152128" cy="432048"/>
        </a:xfrm>
        <a:prstGeom xmlns:a="http://schemas.openxmlformats.org/drawingml/2006/main" prst="flowChartProcess">
          <a:avLst/>
        </a:prstGeom>
        <a:solidFill xmlns:a="http://schemas.openxmlformats.org/drawingml/2006/main">
          <a:schemeClr val="accent5">
            <a:lumMod val="75000"/>
          </a:schemeClr>
        </a:solidFill>
        <a:ln xmlns:a="http://schemas.openxmlformats.org/drawingml/2006/main">
          <a:solidFill>
            <a:schemeClr val="accent5">
              <a:lumMod val="75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Безвозмездные поступления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0.48485</cdr:x>
      <cdr:y>0.85299</cdr:y>
    </cdr:from>
    <cdr:to>
      <cdr:x>0.69697</cdr:x>
      <cdr:y>0.951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2304256" y="3760192"/>
          <a:ext cx="1008112" cy="43204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/>
        </a:solidFill>
        <a:ln xmlns:a="http://schemas.openxmlformats.org/drawingml/2006/main">
          <a:solidFill>
            <a:schemeClr val="accent2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Налоговые доходы</a:t>
          </a:r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0.75278</cdr:x>
      <cdr:y>0.84643</cdr:y>
    </cdr:from>
    <cdr:to>
      <cdr:x>0.9649</cdr:x>
      <cdr:y>0.94444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3577600" y="3731306"/>
          <a:ext cx="1008106" cy="43205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0.21212</cdr:x>
      <cdr:y>0.1996</cdr:y>
    </cdr:from>
    <cdr:to>
      <cdr:x>0.36364</cdr:x>
      <cdr:y>0.46095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008112" y="879872"/>
          <a:ext cx="720080" cy="11521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             2%</a:t>
          </a:r>
          <a:endParaRPr lang="ru-RU" sz="18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0.49724</cdr:x>
      <cdr:y>0.21442</cdr:y>
    </cdr:from>
    <cdr:to>
      <cdr:x>0.52754</cdr:x>
      <cdr:y>0.31242</cdr:y>
    </cdr:to>
    <cdr:sp macro="" textlink="">
      <cdr:nvSpPr>
        <cdr:cNvPr id="8" name="Прямая со стрелкой 7"/>
        <cdr:cNvSpPr/>
      </cdr:nvSpPr>
      <cdr:spPr>
        <a:xfrm xmlns:a="http://schemas.openxmlformats.org/drawingml/2006/main">
          <a:off x="2363154" y="945224"/>
          <a:ext cx="144001" cy="432010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chemeClr val="bg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0.63636</cdr:x>
      <cdr:y>0.39561</cdr:y>
    </cdr:from>
    <cdr:to>
      <cdr:x>0.77273</cdr:x>
      <cdr:y>0.46095</cdr:y>
    </cdr:to>
    <cdr:sp macro="" textlink="">
      <cdr:nvSpPr>
        <cdr:cNvPr id="10" name="Прямая со стрелкой 9"/>
        <cdr:cNvSpPr/>
      </cdr:nvSpPr>
      <cdr:spPr>
        <a:xfrm xmlns:a="http://schemas.openxmlformats.org/drawingml/2006/main" flipH="1">
          <a:off x="3024336" y="1743968"/>
          <a:ext cx="648072" cy="288032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chemeClr val="bg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0.48485</cdr:x>
      <cdr:y>0.23227</cdr:y>
    </cdr:from>
    <cdr:to>
      <cdr:x>0.65152</cdr:x>
      <cdr:y>0.31394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2304263" y="1023907"/>
          <a:ext cx="792104" cy="3600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8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737B91-C332-435C-B957-77B47381B67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C368CA-DE1D-4C2B-99AE-758D30D0B1A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DF027E-2F44-49EC-9842-7EF228064E0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CD9AEE-E652-4DB7-B985-976E60E8B6C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3FD76-1D1B-4FE6-A3E1-59E0CDBEDBE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0275A4-EC14-4A4B-A4C3-A2D3CE1DA25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50BDD-741E-45E3-B6A7-4121240283B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5E5A3B-6B6E-4B15-AF0D-06208057010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0AD8DD-2355-485B-A638-E67C208863F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7256EE-909F-4D05-B031-81201E42DED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272161-E98A-4542-ADA2-069BD3F897D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1181826-9B5D-4C9B-8540-E50A7FCD7143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4" name="Rectangle 166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4725144"/>
            <a:ext cx="6984007" cy="1512341"/>
          </a:xfrm>
        </p:spPr>
        <p:txBody>
          <a:bodyPr/>
          <a:lstStyle/>
          <a:p>
            <a:r>
              <a:rPr lang="ru-RU" sz="1600" dirty="0" smtClean="0">
                <a:solidFill>
                  <a:schemeClr val="bg1"/>
                </a:solidFill>
              </a:rPr>
              <a:t>Подготовлен </a:t>
            </a:r>
          </a:p>
          <a:p>
            <a:r>
              <a:rPr lang="ru-RU" sz="1600" dirty="0" smtClean="0">
                <a:solidFill>
                  <a:schemeClr val="bg1"/>
                </a:solidFill>
              </a:rPr>
              <a:t>на основании решения Совета  Рябовского сельского поселения </a:t>
            </a:r>
          </a:p>
          <a:p>
            <a:r>
              <a:rPr lang="ru-RU" sz="1600" dirty="0" smtClean="0">
                <a:solidFill>
                  <a:schemeClr val="bg1"/>
                </a:solidFill>
              </a:rPr>
              <a:t>№29  от 28.12.2023 года </a:t>
            </a:r>
          </a:p>
          <a:p>
            <a:r>
              <a:rPr lang="ru-RU" sz="1600" dirty="0" smtClean="0">
                <a:solidFill>
                  <a:schemeClr val="bg1"/>
                </a:solidFill>
              </a:rPr>
              <a:t>«О бюджете Рябовского сельского поселения на 2024 и плановый период 2025 и 2026годов»     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77928" y="1628800"/>
            <a:ext cx="52545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 для граждан</a:t>
            </a:r>
            <a:endParaRPr lang="ru-RU" sz="6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71570"/>
          </a:xfrm>
        </p:spPr>
        <p:txBody>
          <a:bodyPr/>
          <a:lstStyle/>
          <a:p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расходов бюджета </a:t>
            </a:r>
            <a:b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поселения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14678" y="1571612"/>
            <a:ext cx="2786082" cy="393689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sz="1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БЮДЖЕТ</a:t>
            </a:r>
            <a:endParaRPr lang="ru-RU" sz="18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186766" cy="3951288"/>
          </a:xfrm>
        </p:spPr>
        <p:txBody>
          <a:bodyPr/>
          <a:lstStyle/>
          <a:p>
            <a:r>
              <a:rPr lang="ru-RU" dirty="0" smtClean="0"/>
              <a:t>Программные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57158" y="2214554"/>
            <a:ext cx="4643470" cy="42862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Программные расходы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715008" y="2214554"/>
            <a:ext cx="3071834" cy="42862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расходы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трелка углом вверх 12"/>
          <p:cNvSpPr/>
          <p:nvPr/>
        </p:nvSpPr>
        <p:spPr>
          <a:xfrm rot="10800000">
            <a:off x="2643174" y="1714488"/>
            <a:ext cx="500066" cy="428628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углом вверх 13"/>
          <p:cNvSpPr/>
          <p:nvPr/>
        </p:nvSpPr>
        <p:spPr>
          <a:xfrm rot="10800000" flipH="1">
            <a:off x="6143636" y="1714488"/>
            <a:ext cx="500066" cy="428628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2643174" y="2786058"/>
            <a:ext cx="142876" cy="1428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6500826" y="2786058"/>
            <a:ext cx="142876" cy="1428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57158" y="3000372"/>
            <a:ext cx="4643470" cy="42862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Муниципальные программы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786446" y="3000372"/>
            <a:ext cx="3000396" cy="42862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направления деятельности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трелка вниз 21"/>
          <p:cNvSpPr/>
          <p:nvPr/>
        </p:nvSpPr>
        <p:spPr>
          <a:xfrm>
            <a:off x="2643174" y="3500438"/>
            <a:ext cx="142876" cy="1428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низ 22"/>
          <p:cNvSpPr/>
          <p:nvPr/>
        </p:nvSpPr>
        <p:spPr>
          <a:xfrm>
            <a:off x="6500826" y="3571876"/>
            <a:ext cx="142876" cy="1428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85720" y="3786190"/>
            <a:ext cx="4857784" cy="285752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 algn="just"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«Эффективная реализация органами местного самоуправления полномочий по решению вопросов местного значения»</a:t>
            </a:r>
          </a:p>
          <a:p>
            <a:pPr marL="228600" indent="-228600" algn="just">
              <a:buFontTx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«Обеспечение безопасности граждан и правоохранительная деятельность на территории Рябовского сельского поселения»</a:t>
            </a:r>
          </a:p>
          <a:p>
            <a:pPr marL="228600" indent="-228600" algn="just">
              <a:buFontTx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«Национальная экономика. Развитие автомобильных дорог общего пользования местного значения Рябовского сельского поселения Лухского муниципального района»</a:t>
            </a:r>
          </a:p>
          <a:p>
            <a:pPr marL="228600" indent="-228600" algn="just">
              <a:buFontTx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«Организация мероприятий, направленных на развитие жилищно-коммунального хозяйства и благоустройства поселения»</a:t>
            </a:r>
          </a:p>
          <a:p>
            <a:pPr marL="228600" indent="-228600" algn="just">
              <a:buFontTx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«Культура Рябовского сельского поселения»</a:t>
            </a:r>
          </a:p>
          <a:p>
            <a:pPr marL="228600" indent="-228600" algn="just">
              <a:buFontTx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«Пенсионное обеспечение отдельных категорий граждан Рябовского сельского поселения»</a:t>
            </a:r>
          </a:p>
          <a:p>
            <a:pPr marL="228600" indent="-228600" algn="just">
              <a:buFontTx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сельскохозяйственного производства малого и среднего предпринимательства»</a:t>
            </a:r>
          </a:p>
          <a:p>
            <a:pPr marL="228600" indent="-228600" algn="just">
              <a:buFontTx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физкультуры, массового спорта, работа с детьми и молодежью»</a:t>
            </a:r>
          </a:p>
          <a:p>
            <a:pPr marL="228600" indent="-228600" algn="just">
              <a:buFontTx/>
              <a:buAutoNum type="arabicPeriod"/>
            </a:pPr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5786446" y="3857628"/>
            <a:ext cx="3071834" cy="271464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 algn="just">
              <a:buFont typeface="+mj-lt"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Осуществление первичного воинского учёта органами местного самоуправления поселений муниципальных и городских округов.</a:t>
            </a:r>
          </a:p>
          <a:p>
            <a:pPr marL="228600" indent="-228600" algn="just">
              <a:buFont typeface="+mj-lt"/>
              <a:buAutoNum type="arabicPeriod"/>
            </a:pPr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 algn="just">
              <a:buFont typeface="+mj-lt"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Выполнение других обязательств. Взносы в Совет муниципальных образований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Исполнение судебных актов.</a:t>
            </a:r>
          </a:p>
          <a:p>
            <a:pPr algn="just"/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868346"/>
          </a:xfrm>
        </p:spPr>
        <p:txBody>
          <a:bodyPr/>
          <a:lstStyle/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расходов бюджета </a:t>
            </a:r>
            <a:b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 программному принципу</a:t>
            </a:r>
            <a:endParaRPr lang="ru-RU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half" idx="1"/>
          </p:nvPr>
        </p:nvGraphicFramePr>
        <p:xfrm>
          <a:off x="285750" y="1600200"/>
          <a:ext cx="8501063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Ведомственная структура расходов бюджета поселения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600200"/>
          <a:ext cx="8715436" cy="46148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C:\Users\DNS\Desktop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714488"/>
            <a:ext cx="7715304" cy="47908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76672"/>
            <a:ext cx="8229600" cy="864766"/>
          </a:xfrm>
        </p:spPr>
        <p:txBody>
          <a:bodyPr/>
          <a:lstStyle/>
          <a:p>
            <a:r>
              <a:rPr lang="ru-RU" sz="3200" b="1" dirty="0" smtClean="0">
                <a:ln w="11430"/>
                <a:solidFill>
                  <a:schemeClr val="accent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Что такое </a:t>
            </a:r>
            <a:br>
              <a:rPr lang="ru-RU" sz="3200" b="1" dirty="0" smtClean="0">
                <a:ln w="11430"/>
                <a:solidFill>
                  <a:schemeClr val="accent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n w="11430"/>
                <a:solidFill>
                  <a:schemeClr val="accent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«БЮДЖЕТ для ГРАЖДАН?»</a:t>
            </a:r>
            <a:r>
              <a:rPr lang="ru-RU" b="1" cap="none" spc="0" dirty="0" smtClean="0">
                <a:ln w="11430"/>
                <a:solidFill>
                  <a:schemeClr val="accent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b="1" cap="none" spc="0" dirty="0" smtClean="0">
                <a:ln w="11430"/>
                <a:solidFill>
                  <a:schemeClr val="accent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25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ru-RU" sz="2400" dirty="0" smtClean="0">
                <a:ln w="11430"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smtClean="0">
                <a:ln w="1143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«Бюджет для граждан» - это информационный материал, который познакомит граждан с основным финансовым документом   – бюджетом Рябовского сельского поселения на </a:t>
            </a:r>
            <a:r>
              <a:rPr lang="ru-RU" sz="2400" dirty="0" smtClean="0">
                <a:ln w="1143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2024 </a:t>
            </a:r>
            <a:r>
              <a:rPr lang="ru-RU" sz="2400" dirty="0" smtClean="0">
                <a:ln w="1143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год.</a:t>
            </a:r>
          </a:p>
          <a:p>
            <a:pPr algn="just">
              <a:buNone/>
            </a:pPr>
            <a:endParaRPr lang="ru-RU" sz="2400" dirty="0" smtClean="0">
              <a:ln w="11430">
                <a:solidFill>
                  <a:schemeClr val="tx2">
                    <a:lumMod val="75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sz="2400" dirty="0" smtClean="0">
                <a:ln w="1143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«Бюджет для граждан» нацелен на широкий круг пользователей – граждан поселения, интересы которых в той или иной мере затронуты бюджетом поселения.</a:t>
            </a:r>
            <a:endParaRPr lang="ru-RU" sz="2400" b="1" cap="none" spc="0" dirty="0">
              <a:ln w="1143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41438"/>
          </a:xfrm>
        </p:spPr>
        <p:txBody>
          <a:bodyPr/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Что такое бюджет?</a:t>
            </a:r>
            <a:b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понятия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5587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600200"/>
            <a:ext cx="8435280" cy="4525963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</a:t>
            </a:r>
          </a:p>
          <a:p>
            <a:pPr>
              <a:buNone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Бюджет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– план доходов и расходов для обеспечения                       </a:t>
            </a:r>
          </a:p>
          <a:p>
            <a:pPr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государства, органов местного самоуправления, закрепленных </a:t>
            </a:r>
          </a:p>
          <a:p>
            <a:pPr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в Конституции Российской Федерации.</a:t>
            </a: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Доходы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бюджета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 поступающие в бюджет денежные средства.</a:t>
            </a: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Расходы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бюджета – выплачиваемые из бюджета денежные средства. </a:t>
            </a: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рофицит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бюджета  - превышение доходов бюджета над расходами. Излишки средств направляют в накопления.</a:t>
            </a:r>
          </a:p>
          <a:p>
            <a:endParaRPr lang="ru-RU" sz="1600" dirty="0" smtClean="0"/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Дефицит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бюджета - превышение расходов бюджета над доходами . Недостающие средства берут в долг или из накоплений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95588" name="Picture 4" descr="C:\Users\Acer\Desktop\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700808"/>
            <a:ext cx="1691680" cy="1412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41438"/>
          </a:xfrm>
        </p:spPr>
        <p:txBody>
          <a:bodyPr/>
          <a:lstStyle/>
          <a:p>
            <a:r>
              <a:rPr lang="ru-RU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Стадии бюджета</a:t>
            </a:r>
            <a:endParaRPr lang="ru-RU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63688" y="1916832"/>
            <a:ext cx="4824536" cy="50405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Составление проекта бюджета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835696" y="3573016"/>
            <a:ext cx="4752528" cy="6480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Исполнение бюджета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907704" y="4581128"/>
            <a:ext cx="5904656" cy="6480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Составление, внешняя проверка, рассмотрение и утверждение бюджетной отчетности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835696" y="5661248"/>
            <a:ext cx="5472608" cy="57606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Муниципальный финансовый контроль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96613" name="Picture 5" descr="C:\Users\Acer\Desktop\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284984"/>
            <a:ext cx="1368152" cy="93214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chemeClr val="accent6">
                <a:lumMod val="75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96614" name="Picture 6" descr="C:\Users\Acer\Desktop\1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556792"/>
            <a:ext cx="1426089" cy="8640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chemeClr val="accent6">
                <a:lumMod val="75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96615" name="Picture 7" descr="C:\Users\Acer\Desktop\1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6296" y="2276872"/>
            <a:ext cx="1524000" cy="10081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chemeClr val="accent6">
                <a:lumMod val="75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9" name="Скругленный прямоугольник 8"/>
          <p:cNvSpPr/>
          <p:nvPr/>
        </p:nvSpPr>
        <p:spPr>
          <a:xfrm>
            <a:off x="2339752" y="2708920"/>
            <a:ext cx="4896544" cy="57606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Рассмотрение и утверждение бюджета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96617" name="Picture 9" descr="C:\Users\Acer\Desktop\2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12360" y="4077072"/>
            <a:ext cx="864096" cy="11639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chemeClr val="accent6">
                <a:lumMod val="75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96618" name="Picture 10" descr="C:\Users\Acer\Desktop\16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5536" y="5301208"/>
            <a:ext cx="1451992" cy="9292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chemeClr val="accent6">
                <a:lumMod val="75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Основания для разработки проекта бюджета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Прогноз социально-экономического развития Рябовского сельского поселения Лухского муниципального района.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Основные направления бюджетной и налоговой политики Рябовского сельского поселения Лухского муниципального района.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Муниципальные программы Рябовского сельского поселения Лухского муниципального района.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8658" name="Picture 2" descr="C:\Users\Acer\Desktop\7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628800"/>
            <a:ext cx="1800200" cy="12241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chemeClr val="accent6">
                <a:lumMod val="75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98659" name="Picture 3" descr="C:\Users\Acer\Desktop\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5373216"/>
            <a:ext cx="1596008" cy="106733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chemeClr val="accent6">
                <a:lumMod val="75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характеристики бюджета Рябовского сельского поселения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619672" y="2636912"/>
          <a:ext cx="6192688" cy="302433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96344"/>
                <a:gridCol w="3096344"/>
              </a:tblGrid>
              <a:tr h="756084"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2024год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56084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 бюджета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7733,934=89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56084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 бюджета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7733,934=89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56084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Дефицит, профицит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0,00</a:t>
                      </a:r>
                      <a:endParaRPr lang="ru-RU" sz="2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732240" y="227687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ыс. руб.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ru-RU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доходов бюджета поселения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Блок-схема: процесс 4"/>
          <p:cNvSpPr/>
          <p:nvPr/>
        </p:nvSpPr>
        <p:spPr>
          <a:xfrm>
            <a:off x="467544" y="3140968"/>
            <a:ext cx="2232248" cy="3168352"/>
          </a:xfrm>
          <a:prstGeom prst="flowChartProcess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Налоги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часть доходов граждан и организаций, которые они обязаны заплатить государству:</a:t>
            </a:r>
          </a:p>
          <a:p>
            <a:pPr algn="just">
              <a:buFontTx/>
              <a:buChar char="-"/>
            </a:pP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алог на доходы физических лиц;</a:t>
            </a:r>
          </a:p>
          <a:p>
            <a:pPr algn="just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-налог на имущество физических лиц; </a:t>
            </a:r>
          </a:p>
          <a:p>
            <a:pPr algn="just">
              <a:buFontTx/>
              <a:buChar char="-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земельный налог с физических лиц, с организаций;</a:t>
            </a:r>
          </a:p>
          <a:p>
            <a:pPr algn="just"/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1772816"/>
            <a:ext cx="2232248" cy="7920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Налоговые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доходы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19872" y="2060848"/>
            <a:ext cx="2232248" cy="792088"/>
          </a:xfrm>
          <a:prstGeom prst="rect">
            <a:avLst/>
          </a:prstGeom>
          <a:solidFill>
            <a:srgbClr val="99FF66"/>
          </a:solidFill>
          <a:ln w="28575">
            <a:solidFill>
              <a:srgbClr val="99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Неналоговые доходы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300192" y="2564904"/>
            <a:ext cx="2232248" cy="792088"/>
          </a:xfrm>
          <a:prstGeom prst="rect">
            <a:avLst/>
          </a:prstGeom>
          <a:solidFill>
            <a:srgbClr val="66CCFF"/>
          </a:solidFill>
          <a:ln w="28575"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Блок-схема: процесс 8"/>
          <p:cNvSpPr/>
          <p:nvPr/>
        </p:nvSpPr>
        <p:spPr>
          <a:xfrm>
            <a:off x="3419872" y="3501008"/>
            <a:ext cx="2232248" cy="2816696"/>
          </a:xfrm>
          <a:prstGeom prst="flowChartProcess">
            <a:avLst/>
          </a:prstGeom>
          <a:solidFill>
            <a:srgbClr val="99FF66"/>
          </a:solidFill>
          <a:ln w="28575">
            <a:solidFill>
              <a:srgbClr val="99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Платежи</a:t>
            </a:r>
          </a:p>
          <a:p>
            <a:pPr algn="just"/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оказание муниципальных услуг; </a:t>
            </a:r>
          </a:p>
          <a:p>
            <a:pPr algn="just">
              <a:buFontTx/>
              <a:buChar char="-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пользование </a:t>
            </a:r>
            <a:r>
              <a:rPr lang="ru-RU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муниципаль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ной собственностью;</a:t>
            </a:r>
          </a:p>
          <a:p>
            <a:pPr algn="just">
              <a:buFontTx/>
              <a:buChar char="-"/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также платежи в виде штрафов и иных санкций за нарушение законодательства, подлежащие зачислению в бюджет муниципального района.</a:t>
            </a:r>
          </a:p>
          <a:p>
            <a:pPr algn="just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Доходы от использования имущества, находящегося в государственной и муниципальной собственности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Блок-схема: процесс 9"/>
          <p:cNvSpPr/>
          <p:nvPr/>
        </p:nvSpPr>
        <p:spPr>
          <a:xfrm>
            <a:off x="6300192" y="3933056"/>
            <a:ext cx="2232248" cy="2393032"/>
          </a:xfrm>
          <a:prstGeom prst="flowChartProcess">
            <a:avLst/>
          </a:prstGeom>
          <a:solidFill>
            <a:srgbClr val="66CCFF"/>
          </a:solidFill>
          <a:ln w="28575"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Денежные средства от других бюджетов бюджетной системы РФ:</a:t>
            </a: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дотации</a:t>
            </a:r>
          </a:p>
          <a:p>
            <a:pPr algn="just">
              <a:buFontTx/>
              <a:buChar char="-"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субсидии;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субвенции;</a:t>
            </a:r>
          </a:p>
          <a:p>
            <a:pPr algn="just">
              <a:buFontTx/>
              <a:buChar char="-"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межбюджетные     транс-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ерты.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4402832" cy="360040"/>
          </a:xfrm>
        </p:spPr>
        <p:txBody>
          <a:bodyPr/>
          <a:lstStyle/>
          <a:p>
            <a:pPr algn="r"/>
            <a:r>
              <a:rPr lang="ru-RU" sz="2800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доходов</a:t>
            </a:r>
            <a:endParaRPr lang="ru-RU" sz="2800" b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sz="2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бюджета поселения</a:t>
            </a:r>
            <a:endParaRPr lang="ru-RU" sz="2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r"/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ыс.руб.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1520" y="1700807"/>
          <a:ext cx="3384376" cy="3283568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692188"/>
                <a:gridCol w="1692188"/>
              </a:tblGrid>
              <a:tr h="820892">
                <a:tc>
                  <a:txBody>
                    <a:bodyPr/>
                    <a:lstStyle/>
                    <a:p>
                      <a:pPr algn="ctr"/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2024год</a:t>
                      </a:r>
                      <a:endParaRPr lang="ru-RU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2089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доходы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185,000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2089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7548,934=89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20892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Итого: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7733,934=89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3851920" y="1340768"/>
          <a:ext cx="4752528" cy="4408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Прямая со стрелкой 6"/>
          <p:cNvSpPr/>
          <p:nvPr/>
        </p:nvSpPr>
        <p:spPr>
          <a:xfrm>
            <a:off x="5740727" y="2888914"/>
            <a:ext cx="45719" cy="45719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/>
          <a:lstStyle/>
          <a:p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расходов бюджета поселения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lvl="0"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Проект бюджета Рябовского сельского поселения на 2024 год сформирован в программной структуре расходов на основе 8-ми муниципальных программ.</a:t>
            </a:r>
          </a:p>
          <a:p>
            <a:pPr lvl="0" algn="just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Муниципальная программа – это комплекс мероприятий, увязанных по ресурсам, срокам и исполнителям, направленных на достижение целей социально-экономического развития сельского поселения в определенной сфере.</a:t>
            </a:r>
          </a:p>
          <a:p>
            <a:pPr lvl="0" algn="just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Муниципальная программа имеет цель, мероприятия и показатели эффективности, направленные на достижение заданного результата.</a:t>
            </a:r>
          </a:p>
          <a:p>
            <a:pPr lvl="0" algn="just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При этом значение каждого показателя является индикатором по конкретному направлению деятельности и сигнализирует о результате, необходимости принятия новых решений.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5746</TotalTime>
  <Words>592</Words>
  <Application>Microsoft Office PowerPoint</Application>
  <PresentationFormat>Экран (4:3)</PresentationFormat>
  <Paragraphs>121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Diseño predeterminado</vt:lpstr>
      <vt:lpstr>Слайд 1</vt:lpstr>
      <vt:lpstr>Что такое  «БЮДЖЕТ для ГРАЖДАН?» </vt:lpstr>
      <vt:lpstr>Что такое бюджет? Основные понятия</vt:lpstr>
      <vt:lpstr>Стадии бюджета</vt:lpstr>
      <vt:lpstr>Основания для разработки проекта бюджета</vt:lpstr>
      <vt:lpstr>Основные характеристики бюджета Рябовского сельского поселения</vt:lpstr>
      <vt:lpstr>Структура доходов бюджета поселения</vt:lpstr>
      <vt:lpstr>Структура доходов</vt:lpstr>
      <vt:lpstr>Структура расходов бюджета поселения</vt:lpstr>
      <vt:lpstr>Структура расходов бюджета  поселения</vt:lpstr>
      <vt:lpstr>Структура расходов бюджета  по программному принципу</vt:lpstr>
      <vt:lpstr>Ведомственная структура расходов бюджета поселения</vt:lpstr>
      <vt:lpstr>Спасибо за внимание!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</dc:title>
  <dc:creator>Светлана Челышева</dc:creator>
  <cp:lastModifiedBy>Админ</cp:lastModifiedBy>
  <cp:revision>813</cp:revision>
  <dcterms:created xsi:type="dcterms:W3CDTF">2010-05-23T14:28:12Z</dcterms:created>
  <dcterms:modified xsi:type="dcterms:W3CDTF">2024-03-25T08:47:18Z</dcterms:modified>
</cp:coreProperties>
</file>